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59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83679A-E3E8-45C7-AD85-49F258A82664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EB249DB-10A6-43E9-865C-A2AB0106E039}">
      <dgm:prSet phldrT="[Text]"/>
      <dgm:spPr/>
      <dgm:t>
        <a:bodyPr/>
        <a:lstStyle/>
        <a:p>
          <a:r>
            <a:rPr lang="en-GB" b="1" dirty="0"/>
            <a:t>Internal evaluation/ self-assessments</a:t>
          </a:r>
        </a:p>
      </dgm:t>
    </dgm:pt>
    <dgm:pt modelId="{DD6C4E78-F9AA-42C2-A690-DB74E0C0790B}" type="parTrans" cxnId="{0BDD74AE-F979-471E-9ABF-0DA16FAB0E21}">
      <dgm:prSet/>
      <dgm:spPr/>
      <dgm:t>
        <a:bodyPr/>
        <a:lstStyle/>
        <a:p>
          <a:endParaRPr lang="en-GB"/>
        </a:p>
      </dgm:t>
    </dgm:pt>
    <dgm:pt modelId="{FBED74ED-7794-4630-8224-037F5A7825A1}" type="sibTrans" cxnId="{0BDD74AE-F979-471E-9ABF-0DA16FAB0E21}">
      <dgm:prSet/>
      <dgm:spPr/>
      <dgm:t>
        <a:bodyPr/>
        <a:lstStyle/>
        <a:p>
          <a:endParaRPr lang="en-GB"/>
        </a:p>
      </dgm:t>
    </dgm:pt>
    <dgm:pt modelId="{C2002FD0-EE09-47A1-91D9-6616CEBCBF05}">
      <dgm:prSet phldrT="[Text]" custT="1"/>
      <dgm:spPr>
        <a:solidFill>
          <a:schemeClr val="accent6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GB" sz="2800" b="1" dirty="0"/>
            <a:t>Beneficiary Assessment</a:t>
          </a:r>
        </a:p>
      </dgm:t>
    </dgm:pt>
    <dgm:pt modelId="{9FCF4685-5C28-4DBB-8401-75701EF9A82F}" type="parTrans" cxnId="{48CDFD56-5995-4A10-918F-1171F0096777}">
      <dgm:prSet/>
      <dgm:spPr/>
      <dgm:t>
        <a:bodyPr/>
        <a:lstStyle/>
        <a:p>
          <a:endParaRPr lang="en-GB"/>
        </a:p>
      </dgm:t>
    </dgm:pt>
    <dgm:pt modelId="{2833185E-B329-4610-9CED-A6663FD290E1}" type="sibTrans" cxnId="{48CDFD56-5995-4A10-918F-1171F0096777}">
      <dgm:prSet/>
      <dgm:spPr/>
      <dgm:t>
        <a:bodyPr/>
        <a:lstStyle/>
        <a:p>
          <a:endParaRPr lang="en-GB"/>
        </a:p>
      </dgm:t>
    </dgm:pt>
    <dgm:pt modelId="{DCB6EDE5-28A0-49F9-BFEC-00886C60CD05}">
      <dgm:prSet phldrT="[Text]"/>
      <dgm:spPr/>
      <dgm:t>
        <a:bodyPr/>
        <a:lstStyle/>
        <a:p>
          <a:r>
            <a:rPr lang="en-GB"/>
            <a:t>External evaluation</a:t>
          </a:r>
        </a:p>
      </dgm:t>
    </dgm:pt>
    <dgm:pt modelId="{792DAA86-382D-4F13-8EC0-67E7B867BCF1}" type="parTrans" cxnId="{15FCB278-52A1-4E56-BD41-B240D1C59875}">
      <dgm:prSet/>
      <dgm:spPr/>
      <dgm:t>
        <a:bodyPr/>
        <a:lstStyle/>
        <a:p>
          <a:endParaRPr lang="en-GB"/>
        </a:p>
      </dgm:t>
    </dgm:pt>
    <dgm:pt modelId="{90F7BAD3-2EFB-4171-802C-CECA5BFACCED}" type="sibTrans" cxnId="{15FCB278-52A1-4E56-BD41-B240D1C59875}">
      <dgm:prSet/>
      <dgm:spPr/>
      <dgm:t>
        <a:bodyPr/>
        <a:lstStyle/>
        <a:p>
          <a:endParaRPr lang="en-GB"/>
        </a:p>
      </dgm:t>
    </dgm:pt>
    <dgm:pt modelId="{B9EB0D91-0217-443F-9971-6872149208A2}" type="pres">
      <dgm:prSet presAssocID="{0D83679A-E3E8-45C7-AD85-49F258A8266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7E1CFC3-B46F-4A68-BE7A-999215432D5D}" type="pres">
      <dgm:prSet presAssocID="{2EB249DB-10A6-43E9-865C-A2AB0106E039}" presName="Name5" presStyleLbl="vennNode1" presStyleIdx="0" presStyleCnt="3" custScaleX="75849" custScaleY="65696" custLinFactNeighborX="131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58EB3D-FEDC-42C2-8546-A267F2E9440D}" type="pres">
      <dgm:prSet presAssocID="{FBED74ED-7794-4630-8224-037F5A7825A1}" presName="space" presStyleCnt="0"/>
      <dgm:spPr/>
    </dgm:pt>
    <dgm:pt modelId="{4A6D66C9-2E8B-4BF7-A586-500786B7B68C}" type="pres">
      <dgm:prSet presAssocID="{C2002FD0-EE09-47A1-91D9-6616CEBCBF05}" presName="Name5" presStyleLbl="vennNode1" presStyleIdx="1" presStyleCnt="3" custScaleX="145298" custLinFactNeighborX="-4774" custLinFactNeighborY="-5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6AA94F-E801-47E8-BD2B-108634FACF04}" type="pres">
      <dgm:prSet presAssocID="{2833185E-B329-4610-9CED-A6663FD290E1}" presName="space" presStyleCnt="0"/>
      <dgm:spPr/>
    </dgm:pt>
    <dgm:pt modelId="{E9F3710C-D4D8-41C2-8962-96867FB505B8}" type="pres">
      <dgm:prSet presAssocID="{DCB6EDE5-28A0-49F9-BFEC-00886C60CD05}" presName="Name5" presStyleLbl="vennNode1" presStyleIdx="2" presStyleCnt="3" custScaleX="93355" custScaleY="66447" custLinFactNeighborX="-7907" custLinFactNeighborY="-10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BDD74AE-F979-471E-9ABF-0DA16FAB0E21}" srcId="{0D83679A-E3E8-45C7-AD85-49F258A82664}" destId="{2EB249DB-10A6-43E9-865C-A2AB0106E039}" srcOrd="0" destOrd="0" parTransId="{DD6C4E78-F9AA-42C2-A690-DB74E0C0790B}" sibTransId="{FBED74ED-7794-4630-8224-037F5A7825A1}"/>
    <dgm:cxn modelId="{15FCB278-52A1-4E56-BD41-B240D1C59875}" srcId="{0D83679A-E3E8-45C7-AD85-49F258A82664}" destId="{DCB6EDE5-28A0-49F9-BFEC-00886C60CD05}" srcOrd="2" destOrd="0" parTransId="{792DAA86-382D-4F13-8EC0-67E7B867BCF1}" sibTransId="{90F7BAD3-2EFB-4171-802C-CECA5BFACCED}"/>
    <dgm:cxn modelId="{27985330-E157-4513-B783-7F068117F836}" type="presOf" srcId="{DCB6EDE5-28A0-49F9-BFEC-00886C60CD05}" destId="{E9F3710C-D4D8-41C2-8962-96867FB505B8}" srcOrd="0" destOrd="0" presId="urn:microsoft.com/office/officeart/2005/8/layout/venn3"/>
    <dgm:cxn modelId="{65BBC443-B5AA-458D-B266-26E28BEB8F91}" type="presOf" srcId="{C2002FD0-EE09-47A1-91D9-6616CEBCBF05}" destId="{4A6D66C9-2E8B-4BF7-A586-500786B7B68C}" srcOrd="0" destOrd="0" presId="urn:microsoft.com/office/officeart/2005/8/layout/venn3"/>
    <dgm:cxn modelId="{E051A23D-8341-4981-B2DC-7E91ECA25E86}" type="presOf" srcId="{2EB249DB-10A6-43E9-865C-A2AB0106E039}" destId="{87E1CFC3-B46F-4A68-BE7A-999215432D5D}" srcOrd="0" destOrd="0" presId="urn:microsoft.com/office/officeart/2005/8/layout/venn3"/>
    <dgm:cxn modelId="{48CDFD56-5995-4A10-918F-1171F0096777}" srcId="{0D83679A-E3E8-45C7-AD85-49F258A82664}" destId="{C2002FD0-EE09-47A1-91D9-6616CEBCBF05}" srcOrd="1" destOrd="0" parTransId="{9FCF4685-5C28-4DBB-8401-75701EF9A82F}" sibTransId="{2833185E-B329-4610-9CED-A6663FD290E1}"/>
    <dgm:cxn modelId="{CA3021FF-F201-484E-8672-BC28DA930A5F}" type="presOf" srcId="{0D83679A-E3E8-45C7-AD85-49F258A82664}" destId="{B9EB0D91-0217-443F-9971-6872149208A2}" srcOrd="0" destOrd="0" presId="urn:microsoft.com/office/officeart/2005/8/layout/venn3"/>
    <dgm:cxn modelId="{9C08BB43-A99D-4560-BE77-CAF194A1E524}" type="presParOf" srcId="{B9EB0D91-0217-443F-9971-6872149208A2}" destId="{87E1CFC3-B46F-4A68-BE7A-999215432D5D}" srcOrd="0" destOrd="0" presId="urn:microsoft.com/office/officeart/2005/8/layout/venn3"/>
    <dgm:cxn modelId="{B918D9BC-48D6-41CF-A7A2-0A7DE0AA8344}" type="presParOf" srcId="{B9EB0D91-0217-443F-9971-6872149208A2}" destId="{5758EB3D-FEDC-42C2-8546-A267F2E9440D}" srcOrd="1" destOrd="0" presId="urn:microsoft.com/office/officeart/2005/8/layout/venn3"/>
    <dgm:cxn modelId="{AF41DFBC-174F-4494-BD1E-DFF2DD8E6AAD}" type="presParOf" srcId="{B9EB0D91-0217-443F-9971-6872149208A2}" destId="{4A6D66C9-2E8B-4BF7-A586-500786B7B68C}" srcOrd="2" destOrd="0" presId="urn:microsoft.com/office/officeart/2005/8/layout/venn3"/>
    <dgm:cxn modelId="{239D8EEA-6EE0-441F-A0B4-FD774A713D9E}" type="presParOf" srcId="{B9EB0D91-0217-443F-9971-6872149208A2}" destId="{6E6AA94F-E801-47E8-BD2B-108634FACF04}" srcOrd="3" destOrd="0" presId="urn:microsoft.com/office/officeart/2005/8/layout/venn3"/>
    <dgm:cxn modelId="{91098FC0-6424-48A9-AF20-4EFD46B0E351}" type="presParOf" srcId="{B9EB0D91-0217-443F-9971-6872149208A2}" destId="{E9F3710C-D4D8-41C2-8962-96867FB505B8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772E23-A31C-40FA-9478-25721EA3D76F}" type="doc">
      <dgm:prSet loTypeId="urn:microsoft.com/office/officeart/2005/8/layout/arrow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6B9EDF33-FF6A-4225-B70F-3136EAE97C3A}">
      <dgm:prSet phldrT="[Text]"/>
      <dgm:spPr/>
      <dgm:t>
        <a:bodyPr/>
        <a:lstStyle/>
        <a:p>
          <a:r>
            <a:rPr lang="en-GB"/>
            <a:t>Technocratic</a:t>
          </a:r>
        </a:p>
      </dgm:t>
    </dgm:pt>
    <dgm:pt modelId="{607C578A-CBCC-459F-89FD-9CE506076D6F}" type="parTrans" cxnId="{E92BBD5C-19FD-4008-9D7F-B8846D2B4135}">
      <dgm:prSet/>
      <dgm:spPr/>
      <dgm:t>
        <a:bodyPr/>
        <a:lstStyle/>
        <a:p>
          <a:endParaRPr lang="en-GB"/>
        </a:p>
      </dgm:t>
    </dgm:pt>
    <dgm:pt modelId="{5BEA2351-3B73-4949-9DAB-EC98BE5C6C08}" type="sibTrans" cxnId="{E92BBD5C-19FD-4008-9D7F-B8846D2B4135}">
      <dgm:prSet/>
      <dgm:spPr/>
      <dgm:t>
        <a:bodyPr/>
        <a:lstStyle/>
        <a:p>
          <a:endParaRPr lang="en-GB"/>
        </a:p>
      </dgm:t>
    </dgm:pt>
    <dgm:pt modelId="{C0372F68-618B-4628-93E1-B4D3C1B9C03B}">
      <dgm:prSet phldrT="[Text]"/>
      <dgm:spPr/>
      <dgm:t>
        <a:bodyPr/>
        <a:lstStyle/>
        <a:p>
          <a:r>
            <a:rPr lang="en-GB"/>
            <a:t>Participatory</a:t>
          </a:r>
        </a:p>
      </dgm:t>
    </dgm:pt>
    <dgm:pt modelId="{69FD9D92-2376-41E6-98D6-86778C33CA2F}" type="parTrans" cxnId="{23B151EC-E4C8-4221-9BD9-76BBD5788372}">
      <dgm:prSet/>
      <dgm:spPr/>
      <dgm:t>
        <a:bodyPr/>
        <a:lstStyle/>
        <a:p>
          <a:endParaRPr lang="en-GB"/>
        </a:p>
      </dgm:t>
    </dgm:pt>
    <dgm:pt modelId="{E2D2EC70-AE30-4BF9-98FC-7672553B9686}" type="sibTrans" cxnId="{23B151EC-E4C8-4221-9BD9-76BBD5788372}">
      <dgm:prSet/>
      <dgm:spPr/>
      <dgm:t>
        <a:bodyPr/>
        <a:lstStyle/>
        <a:p>
          <a:endParaRPr lang="en-GB"/>
        </a:p>
      </dgm:t>
    </dgm:pt>
    <dgm:pt modelId="{8D645B1F-059F-47FC-A32D-40662025168B}" type="pres">
      <dgm:prSet presAssocID="{60772E23-A31C-40FA-9478-25721EA3D76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A5B78A-FFF1-4E6D-952A-5C52E6B5DEE1}" type="pres">
      <dgm:prSet presAssocID="{60772E23-A31C-40FA-9478-25721EA3D76F}" presName="ribbon" presStyleLbl="node1" presStyleIdx="0" presStyleCnt="1"/>
      <dgm:spPr/>
    </dgm:pt>
    <dgm:pt modelId="{06D012E6-CB4B-4E11-9D2E-ABB29AE2AF65}" type="pres">
      <dgm:prSet presAssocID="{60772E23-A31C-40FA-9478-25721EA3D76F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CB95A6-D226-4CF6-A6EC-ADF9B406087D}" type="pres">
      <dgm:prSet presAssocID="{60772E23-A31C-40FA-9478-25721EA3D76F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66F86D-0BEF-46B5-87E1-033EB71DB015}" type="presOf" srcId="{6B9EDF33-FF6A-4225-B70F-3136EAE97C3A}" destId="{06D012E6-CB4B-4E11-9D2E-ABB29AE2AF65}" srcOrd="0" destOrd="0" presId="urn:microsoft.com/office/officeart/2005/8/layout/arrow6"/>
    <dgm:cxn modelId="{37F3894A-F180-4687-BBBC-0F16D022298F}" type="presOf" srcId="{C0372F68-618B-4628-93E1-B4D3C1B9C03B}" destId="{3ECB95A6-D226-4CF6-A6EC-ADF9B406087D}" srcOrd="0" destOrd="0" presId="urn:microsoft.com/office/officeart/2005/8/layout/arrow6"/>
    <dgm:cxn modelId="{23B151EC-E4C8-4221-9BD9-76BBD5788372}" srcId="{60772E23-A31C-40FA-9478-25721EA3D76F}" destId="{C0372F68-618B-4628-93E1-B4D3C1B9C03B}" srcOrd="1" destOrd="0" parTransId="{69FD9D92-2376-41E6-98D6-86778C33CA2F}" sibTransId="{E2D2EC70-AE30-4BF9-98FC-7672553B9686}"/>
    <dgm:cxn modelId="{B6289C62-5AB5-4B1B-9338-3221ED32462C}" type="presOf" srcId="{60772E23-A31C-40FA-9478-25721EA3D76F}" destId="{8D645B1F-059F-47FC-A32D-40662025168B}" srcOrd="0" destOrd="0" presId="urn:microsoft.com/office/officeart/2005/8/layout/arrow6"/>
    <dgm:cxn modelId="{E92BBD5C-19FD-4008-9D7F-B8846D2B4135}" srcId="{60772E23-A31C-40FA-9478-25721EA3D76F}" destId="{6B9EDF33-FF6A-4225-B70F-3136EAE97C3A}" srcOrd="0" destOrd="0" parTransId="{607C578A-CBCC-459F-89FD-9CE506076D6F}" sibTransId="{5BEA2351-3B73-4949-9DAB-EC98BE5C6C08}"/>
    <dgm:cxn modelId="{280108BC-7668-4769-9A70-559BB4224117}" type="presParOf" srcId="{8D645B1F-059F-47FC-A32D-40662025168B}" destId="{77A5B78A-FFF1-4E6D-952A-5C52E6B5DEE1}" srcOrd="0" destOrd="0" presId="urn:microsoft.com/office/officeart/2005/8/layout/arrow6"/>
    <dgm:cxn modelId="{9E4BD814-4CD9-4CD2-8902-5F9F9F4101E2}" type="presParOf" srcId="{8D645B1F-059F-47FC-A32D-40662025168B}" destId="{06D012E6-CB4B-4E11-9D2E-ABB29AE2AF65}" srcOrd="1" destOrd="0" presId="urn:microsoft.com/office/officeart/2005/8/layout/arrow6"/>
    <dgm:cxn modelId="{E5F79296-66E5-487D-AE74-BA405BF6C66F}" type="presParOf" srcId="{8D645B1F-059F-47FC-A32D-40662025168B}" destId="{3ECB95A6-D226-4CF6-A6EC-ADF9B406087D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22-Nov-21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imon.forrester@eurasiasocialchange.com" TargetMode="External"/><Relationship Id="rId2" Type="http://schemas.openxmlformats.org/officeDocument/2006/relationships/hyperlink" Target="mailto:liljana.alceva@primacons.com.m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Beneficiary Assessment methodology in the evaluation of the civil society program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Liljana Alceva, consultant</a:t>
            </a:r>
          </a:p>
          <a:p>
            <a:r>
              <a:rPr lang="en-US" dirty="0" smtClean="0"/>
              <a:t>Simon Forrester, consultant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526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Beneficiary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012" y="368300"/>
            <a:ext cx="10161588" cy="4373032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8000" b="1" dirty="0" smtClean="0"/>
              <a:t>Beneficiary Assessment (BA) is a participatory approach in the evaluation of development interventions, that increases responsiveness and accountability to all involved parties, and promotes learning.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8000" b="1" dirty="0" smtClean="0"/>
              <a:t>The methodology is developed by the  World Bank in 1990 and since then, has been used by different donors for assessment of development initiatives.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8000" b="1" dirty="0" smtClean="0"/>
              <a:t>The BA predominantly  is used to assess direct technical support interventions in rural areas of developing countries ( water supply systems, agriculture support projects, education/school /health development projects, etc.).</a:t>
            </a:r>
            <a:endParaRPr lang="en-US" sz="8000" b="1" dirty="0"/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US" sz="8000" b="1" dirty="0" smtClean="0"/>
              <a:t>Principles of BA are: Participation &amp;Ownership; Inclusion; Representativeness; Differentiation;  Critically reflective; and Learning and responsiveness.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0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3412" y="5350933"/>
            <a:ext cx="9844088" cy="1507067"/>
          </a:xfrm>
        </p:spPr>
        <p:txBody>
          <a:bodyPr/>
          <a:lstStyle/>
          <a:p>
            <a:r>
              <a:rPr lang="en-US" dirty="0" smtClean="0"/>
              <a:t>Beneficiary assessment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06400" y="685800"/>
            <a:ext cx="8812212" cy="46651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chemeClr val="tx1"/>
                </a:solidFill>
              </a:rPr>
              <a:t>Who </a:t>
            </a:r>
            <a:r>
              <a:rPr lang="en-US" b="1" dirty="0">
                <a:solidFill>
                  <a:schemeClr val="tx1"/>
                </a:solidFill>
              </a:rPr>
              <a:t>does the assessment?</a:t>
            </a:r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9465222"/>
              </p:ext>
            </p:extLst>
          </p:nvPr>
        </p:nvGraphicFramePr>
        <p:xfrm>
          <a:off x="454560" y="854302"/>
          <a:ext cx="6614009" cy="3033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5506021"/>
              </p:ext>
            </p:extLst>
          </p:nvPr>
        </p:nvGraphicFramePr>
        <p:xfrm>
          <a:off x="7455077" y="2181831"/>
          <a:ext cx="4479985" cy="271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96300" y="2171700"/>
            <a:ext cx="3438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How is the assessment done?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7961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289920"/>
              </p:ext>
            </p:extLst>
          </p:nvPr>
        </p:nvGraphicFramePr>
        <p:xfrm>
          <a:off x="0" y="-1"/>
          <a:ext cx="12192000" cy="6486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5694"/>
                <a:gridCol w="5134397"/>
                <a:gridCol w="4841909"/>
              </a:tblGrid>
              <a:tr h="36076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Beneficiary Assessment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Evaluation/classic methodology</a:t>
                      </a:r>
                      <a:endParaRPr lang="en-US" dirty="0"/>
                    </a:p>
                  </a:txBody>
                  <a:tcPr/>
                </a:tc>
              </a:tr>
              <a:tr h="1740753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Participants and Roles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en-US" sz="16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Facilitator/co-facilitators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Citizen observers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Direct/indirect</a:t>
                      </a:r>
                      <a:r>
                        <a:rPr lang="en-US" sz="1600" baseline="0" dirty="0" smtClean="0"/>
                        <a:t> beneficiaries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Donor representative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Implementer representative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Trainer/</a:t>
                      </a:r>
                      <a:r>
                        <a:rPr lang="en-US" sz="1600" baseline="0" dirty="0" err="1" smtClean="0"/>
                        <a:t>backstopper</a:t>
                      </a:r>
                      <a:r>
                        <a:rPr lang="en-US" sz="1600" baseline="0" dirty="0" smtClean="0"/>
                        <a:t> (in our case)</a:t>
                      </a:r>
                      <a:endParaRPr lang="en-US" sz="1600" dirty="0" smtClean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en-US" sz="16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Consultant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Beneficiary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Implementer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052227">
                <a:tc>
                  <a:txBody>
                    <a:bodyPr/>
                    <a:lstStyle/>
                    <a:p>
                      <a:r>
                        <a:rPr lang="en-US" dirty="0" smtClean="0"/>
                        <a:t>Tools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Guided</a:t>
                      </a:r>
                      <a:r>
                        <a:rPr lang="en-US" sz="1600" baseline="0" dirty="0" smtClean="0"/>
                        <a:t> interview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Conversation; story telling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Open for any form of communication and possibility to express opinion and views</a:t>
                      </a:r>
                      <a:endParaRPr lang="en-US" sz="16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 Classic techniques and methods</a:t>
                      </a:r>
                      <a:r>
                        <a:rPr lang="en-US" sz="1600" baseline="0" dirty="0" smtClean="0"/>
                        <a:t> (interviews, scale, survey, </a:t>
                      </a:r>
                      <a:r>
                        <a:rPr lang="en-US" sz="1600" baseline="0" dirty="0" err="1" smtClean="0"/>
                        <a:t>etc</a:t>
                      </a:r>
                      <a:r>
                        <a:rPr lang="en-US" sz="1600" baseline="0" dirty="0" smtClean="0"/>
                        <a:t>)</a:t>
                      </a:r>
                      <a:endParaRPr lang="en-US" sz="16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032650">
                <a:tc>
                  <a:txBody>
                    <a:bodyPr/>
                    <a:lstStyle/>
                    <a:p>
                      <a:r>
                        <a:rPr lang="en-US" dirty="0" smtClean="0"/>
                        <a:t>Approach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Participation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Communication/dialogue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Information/ opinion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Qualitative analysis</a:t>
                      </a:r>
                      <a:endParaRPr lang="en-US" sz="16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Communication/inquiry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Data/facts/</a:t>
                      </a:r>
                      <a:r>
                        <a:rPr lang="en-US" sz="1600" baseline="0" dirty="0" smtClean="0"/>
                        <a:t> figures </a:t>
                      </a:r>
                      <a:r>
                        <a:rPr lang="en-US" sz="1600" dirty="0" smtClean="0"/>
                        <a:t>collection and data proofing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Quantitative analysis/qualitative analysis 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189007">
                <a:tc>
                  <a:txBody>
                    <a:bodyPr/>
                    <a:lstStyle/>
                    <a:p>
                      <a:r>
                        <a:rPr lang="en-US" dirty="0" smtClean="0"/>
                        <a:t>Process</a:t>
                      </a:r>
                      <a:endParaRPr lang="en-US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Training for co-facilitators and Citizen observers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Field</a:t>
                      </a:r>
                      <a:r>
                        <a:rPr lang="en-US" sz="1600" baseline="0" dirty="0" smtClean="0"/>
                        <a:t> data collection and recording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Data processing by co-facilitators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Data processing by National facilitator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Validation workshops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Conclusions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aseline="0" dirty="0" smtClean="0"/>
                        <a:t>Reporting</a:t>
                      </a:r>
                      <a:endParaRPr lang="en-US" sz="16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Data collection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Data processing and analysis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Conclusions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dirty="0" smtClean="0"/>
                        <a:t>Reporting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6488668"/>
            <a:ext cx="6737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Beneficiary Assessment vs classic evaluation methodology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48799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617632"/>
            <a:ext cx="8534400" cy="1507067"/>
          </a:xfrm>
        </p:spPr>
        <p:txBody>
          <a:bodyPr/>
          <a:lstStyle/>
          <a:p>
            <a:r>
              <a:rPr lang="en-US" dirty="0" smtClean="0"/>
              <a:t>About </a:t>
            </a:r>
            <a:r>
              <a:rPr lang="en-US" dirty="0" err="1" smtClean="0"/>
              <a:t>ba</a:t>
            </a:r>
            <a:r>
              <a:rPr lang="en-US" dirty="0" smtClean="0"/>
              <a:t> of </a:t>
            </a:r>
            <a:r>
              <a:rPr lang="en-US" dirty="0" err="1" smtClean="0"/>
              <a:t>civica</a:t>
            </a:r>
            <a:r>
              <a:rPr lang="en-US" dirty="0" smtClean="0"/>
              <a:t> </a:t>
            </a:r>
            <a:r>
              <a:rPr lang="en-US" dirty="0" err="1" smtClean="0"/>
              <a:t>mobilitas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11468100" cy="516466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b="1" dirty="0" smtClean="0">
                <a:latin typeface="+mj-lt"/>
                <a:ea typeface="Calibri" panose="020F0502020204030204" pitchFamily="34" charset="0"/>
              </a:rPr>
              <a:t>Civil society support program (</a:t>
            </a:r>
            <a:r>
              <a:rPr lang="en-GB" b="1" dirty="0" err="1" smtClean="0">
                <a:latin typeface="+mj-lt"/>
                <a:ea typeface="Calibri" panose="020F0502020204030204" pitchFamily="34" charset="0"/>
              </a:rPr>
              <a:t>Civica</a:t>
            </a:r>
            <a:r>
              <a:rPr lang="en-GB" b="1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GB" b="1" dirty="0" err="1" smtClean="0">
                <a:latin typeface="+mj-lt"/>
                <a:ea typeface="Calibri" panose="020F0502020204030204" pitchFamily="34" charset="0"/>
              </a:rPr>
              <a:t>Mobilitas</a:t>
            </a:r>
            <a:r>
              <a:rPr lang="en-GB" b="1" dirty="0" smtClean="0">
                <a:latin typeface="+mj-lt"/>
                <a:ea typeface="Calibri" panose="020F0502020204030204" pitchFamily="34" charset="0"/>
              </a:rPr>
              <a:t>) is a comprehensive facility for strengthening civil society organisations, through different methods, instruments and approaches, aiming to create positive social changes in  people’s life in Macedonia</a:t>
            </a:r>
            <a:r>
              <a:rPr lang="en-GB" b="1" dirty="0" smtClean="0">
                <a:latin typeface="+mj-lt"/>
                <a:ea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GB" b="1" dirty="0" smtClean="0">
              <a:latin typeface="+mj-lt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GB" b="1" dirty="0" smtClean="0">
                <a:latin typeface="+mj-lt"/>
                <a:ea typeface="Calibri" panose="020F0502020204030204" pitchFamily="34" charset="0"/>
              </a:rPr>
              <a:t>Challenges: 	</a:t>
            </a:r>
          </a:p>
          <a:p>
            <a:pPr lvl="3">
              <a:spcBef>
                <a:spcPts val="0"/>
              </a:spcBef>
            </a:pPr>
            <a:r>
              <a:rPr lang="en-GB" sz="2000" b="1" dirty="0" smtClean="0">
                <a:latin typeface="+mj-lt"/>
                <a:ea typeface="Calibri" panose="020F0502020204030204" pitchFamily="34" charset="0"/>
              </a:rPr>
              <a:t>Political and social context in Macedonia,</a:t>
            </a:r>
          </a:p>
          <a:p>
            <a:pPr lvl="3">
              <a:spcBef>
                <a:spcPts val="0"/>
              </a:spcBef>
            </a:pPr>
            <a:r>
              <a:rPr lang="en-GB" sz="2000" b="1" dirty="0" err="1" smtClean="0">
                <a:latin typeface="+mj-lt"/>
                <a:ea typeface="Calibri" panose="020F0502020204030204" pitchFamily="34" charset="0"/>
              </a:rPr>
              <a:t>Covid</a:t>
            </a:r>
            <a:r>
              <a:rPr lang="en-GB" sz="2000" b="1" dirty="0" smtClean="0">
                <a:latin typeface="+mj-lt"/>
                <a:ea typeface="Calibri" panose="020F0502020204030204" pitchFamily="34" charset="0"/>
              </a:rPr>
              <a:t> crises,</a:t>
            </a:r>
          </a:p>
          <a:p>
            <a:pPr lvl="3">
              <a:spcBef>
                <a:spcPts val="0"/>
              </a:spcBef>
            </a:pPr>
            <a:r>
              <a:rPr lang="en-GB" sz="2000" b="1" dirty="0" smtClean="0">
                <a:latin typeface="+mj-lt"/>
                <a:ea typeface="Calibri" panose="020F0502020204030204" pitchFamily="34" charset="0"/>
              </a:rPr>
              <a:t>Scope of the </a:t>
            </a:r>
            <a:r>
              <a:rPr lang="en-GB" sz="2000" b="1" dirty="0" err="1" smtClean="0">
                <a:latin typeface="+mj-lt"/>
                <a:ea typeface="Calibri" panose="020F0502020204030204" pitchFamily="34" charset="0"/>
              </a:rPr>
              <a:t>Civica</a:t>
            </a:r>
            <a:r>
              <a:rPr lang="en-GB" sz="2000" b="1" dirty="0" smtClean="0">
                <a:latin typeface="+mj-lt"/>
                <a:ea typeface="Calibri" panose="020F0502020204030204" pitchFamily="34" charset="0"/>
              </a:rPr>
              <a:t> </a:t>
            </a:r>
            <a:r>
              <a:rPr lang="en-GB" sz="2000" b="1" dirty="0" err="1" smtClean="0">
                <a:latin typeface="+mj-lt"/>
                <a:ea typeface="Calibri" panose="020F0502020204030204" pitchFamily="34" charset="0"/>
              </a:rPr>
              <a:t>Mobilitas</a:t>
            </a:r>
            <a:r>
              <a:rPr lang="en-GB" sz="2000" b="1" dirty="0" smtClean="0">
                <a:latin typeface="+mj-lt"/>
                <a:ea typeface="Calibri" panose="020F0502020204030204" pitchFamily="34" charset="0"/>
              </a:rPr>
              <a:t>,</a:t>
            </a:r>
          </a:p>
          <a:p>
            <a:pPr lvl="3">
              <a:spcBef>
                <a:spcPts val="0"/>
              </a:spcBef>
            </a:pPr>
            <a:r>
              <a:rPr lang="en-GB" sz="2000" b="1" dirty="0" smtClean="0">
                <a:latin typeface="+mj-lt"/>
                <a:ea typeface="Calibri" panose="020F0502020204030204" pitchFamily="34" charset="0"/>
              </a:rPr>
              <a:t>Measuring intangibles,</a:t>
            </a:r>
          </a:p>
          <a:p>
            <a:pPr lvl="3">
              <a:spcBef>
                <a:spcPts val="0"/>
              </a:spcBef>
            </a:pPr>
            <a:r>
              <a:rPr lang="en-GB" sz="2000" b="1" dirty="0" smtClean="0">
                <a:latin typeface="+mj-lt"/>
                <a:ea typeface="Calibri" panose="020F0502020204030204" pitchFamily="34" charset="0"/>
              </a:rPr>
              <a:t>Direct/indirect beneficiaries (and non- beneficiaries</a:t>
            </a:r>
            <a:r>
              <a:rPr lang="en-GB" sz="2000" b="1" dirty="0" smtClean="0">
                <a:latin typeface="+mj-lt"/>
                <a:ea typeface="Calibri" panose="020F0502020204030204" pitchFamily="34" charset="0"/>
              </a:rPr>
              <a:t>).</a:t>
            </a:r>
          </a:p>
          <a:p>
            <a:pPr marL="1371600" lvl="3" indent="0">
              <a:spcBef>
                <a:spcPts val="0"/>
              </a:spcBef>
              <a:buNone/>
            </a:pPr>
            <a:endParaRPr lang="en-GB" sz="2000" b="1" dirty="0" smtClean="0">
              <a:latin typeface="+mj-lt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GB" b="1" dirty="0" smtClean="0">
                <a:latin typeface="+mj-lt"/>
                <a:ea typeface="Calibri" panose="020F0502020204030204" pitchFamily="34" charset="0"/>
              </a:rPr>
              <a:t>With more </a:t>
            </a:r>
            <a:r>
              <a:rPr lang="en-GB" b="1" dirty="0">
                <a:latin typeface="+mj-lt"/>
                <a:ea typeface="Calibri" panose="020F0502020204030204" pitchFamily="34" charset="0"/>
              </a:rPr>
              <a:t>than 560 respondents engaged by 8 Co-Facilitators and 80 Citizen Observers, with national coverage, the BA methodology has generated a large amount of data</a:t>
            </a:r>
            <a:r>
              <a:rPr lang="en-GB" b="1" dirty="0" smtClean="0">
                <a:latin typeface="+mj-lt"/>
                <a:ea typeface="Calibri" panose="020F050202020403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4135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</a:t>
            </a:r>
            <a:r>
              <a:rPr lang="en-US" dirty="0" err="1"/>
              <a:t>ba</a:t>
            </a:r>
            <a:r>
              <a:rPr lang="en-US" dirty="0"/>
              <a:t> of </a:t>
            </a:r>
            <a:r>
              <a:rPr lang="en-US" dirty="0" err="1"/>
              <a:t>civica</a:t>
            </a:r>
            <a:r>
              <a:rPr lang="en-US" dirty="0"/>
              <a:t> </a:t>
            </a:r>
            <a:r>
              <a:rPr lang="en-US" dirty="0" err="1"/>
              <a:t>mobilitas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924" y="1016000"/>
            <a:ext cx="10872788" cy="3615267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GB" b="1" dirty="0">
                <a:ea typeface="Calibri" panose="020F0502020204030204" pitchFamily="34" charset="0"/>
              </a:rPr>
              <a:t>Positive responses from all involved parties in the process, willingness to cooperate and give feedback</a:t>
            </a:r>
            <a:r>
              <a:rPr lang="en-GB" b="1" dirty="0" smtClean="0">
                <a:ea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en-GB" b="1" dirty="0"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b="1" dirty="0"/>
              <a:t>The BA findings and conclusions have provided a number of recommendations for the </a:t>
            </a:r>
            <a:r>
              <a:rPr lang="en-US" b="1" dirty="0" err="1"/>
              <a:t>programme</a:t>
            </a:r>
            <a:r>
              <a:rPr lang="en-US" b="1" dirty="0"/>
              <a:t> donor to help guide their future investments and for the implementers in terms of how to increase the effectiveness of </a:t>
            </a:r>
            <a:r>
              <a:rPr lang="en-US" b="1" dirty="0" err="1"/>
              <a:t>Civica</a:t>
            </a:r>
            <a:r>
              <a:rPr lang="en-US" b="1" dirty="0"/>
              <a:t> </a:t>
            </a:r>
            <a:r>
              <a:rPr lang="en-US" b="1" dirty="0" err="1"/>
              <a:t>Mobilitas</a:t>
            </a:r>
            <a:r>
              <a:rPr lang="en-US" b="1" dirty="0"/>
              <a:t>. </a:t>
            </a:r>
            <a:endParaRPr lang="en-US" b="1" dirty="0" smtClean="0"/>
          </a:p>
          <a:p>
            <a:pPr>
              <a:spcBef>
                <a:spcPts val="0"/>
              </a:spcBef>
            </a:pPr>
            <a:endParaRPr lang="en-US" b="1" dirty="0"/>
          </a:p>
          <a:p>
            <a:pPr>
              <a:spcBef>
                <a:spcPts val="0"/>
              </a:spcBef>
            </a:pPr>
            <a:r>
              <a:rPr lang="en-US" b="1" dirty="0" smtClean="0"/>
              <a:t>The </a:t>
            </a:r>
            <a:r>
              <a:rPr lang="en-US" b="1" dirty="0"/>
              <a:t>whole process has not only empowered those that participated, but has also demonstrated how evaluations can be more </a:t>
            </a:r>
            <a:r>
              <a:rPr lang="en-US" b="1" dirty="0" smtClean="0"/>
              <a:t>participatory. It also created a pool of citizen’s activists that can facilitate future participatory processes in the country, including evaluations.</a:t>
            </a:r>
            <a:endParaRPr lang="en-GB" b="1" dirty="0"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399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" y="5160432"/>
            <a:ext cx="9067800" cy="1507067"/>
          </a:xfrm>
        </p:spPr>
        <p:txBody>
          <a:bodyPr/>
          <a:lstStyle/>
          <a:p>
            <a:r>
              <a:rPr lang="en-US" dirty="0" smtClean="0"/>
              <a:t>Assessment of CM/lessons learned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4000" y="596900"/>
            <a:ext cx="11493500" cy="430106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en-GB" sz="8000" b="1" dirty="0">
                <a:latin typeface="+mj-lt"/>
              </a:rPr>
              <a:t>BAs of large scale Civil Society programmes need specific sector and geographic </a:t>
            </a:r>
            <a:r>
              <a:rPr lang="en-GB" sz="8000" b="1" dirty="0" smtClean="0">
                <a:latin typeface="+mj-lt"/>
              </a:rPr>
              <a:t>sampling.</a:t>
            </a:r>
            <a:endParaRPr lang="en-GB" sz="8000" b="1" dirty="0">
              <a:latin typeface="+mj-lt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en-GB" sz="8000" b="1" dirty="0">
                <a:latin typeface="+mj-lt"/>
                <a:ea typeface="Calibri" panose="020F0502020204030204" pitchFamily="34" charset="0"/>
              </a:rPr>
              <a:t>More extensive support and  effort of building the capacity of Co-Facilitators and Citizen </a:t>
            </a:r>
            <a:r>
              <a:rPr lang="en-GB" sz="8000" b="1" dirty="0" smtClean="0">
                <a:latin typeface="+mj-lt"/>
                <a:ea typeface="Calibri" panose="020F0502020204030204" pitchFamily="34" charset="0"/>
              </a:rPr>
              <a:t>Observers.</a:t>
            </a:r>
            <a:endParaRPr lang="en-GB" sz="8000" b="1" dirty="0"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en-GB" sz="8000" b="1" dirty="0">
                <a:latin typeface="+mj-lt"/>
                <a:ea typeface="Calibri" panose="020F0502020204030204" pitchFamily="34" charset="0"/>
              </a:rPr>
              <a:t>With programmes like </a:t>
            </a:r>
            <a:r>
              <a:rPr lang="en-GB" sz="8000" b="1" dirty="0" err="1">
                <a:latin typeface="+mj-lt"/>
                <a:ea typeface="Calibri" panose="020F0502020204030204" pitchFamily="34" charset="0"/>
              </a:rPr>
              <a:t>Civica</a:t>
            </a:r>
            <a:r>
              <a:rPr lang="en-GB" sz="8000" b="1" dirty="0">
                <a:latin typeface="+mj-lt"/>
                <a:ea typeface="Calibri" panose="020F0502020204030204" pitchFamily="34" charset="0"/>
              </a:rPr>
              <a:t> </a:t>
            </a:r>
            <a:r>
              <a:rPr lang="en-GB" sz="8000" b="1" dirty="0" err="1">
                <a:latin typeface="+mj-lt"/>
                <a:ea typeface="Calibri" panose="020F0502020204030204" pitchFamily="34" charset="0"/>
              </a:rPr>
              <a:t>Mobilitas</a:t>
            </a:r>
            <a:r>
              <a:rPr lang="en-GB" sz="8000" b="1" dirty="0">
                <a:latin typeface="+mj-lt"/>
                <a:ea typeface="Calibri" panose="020F0502020204030204" pitchFamily="34" charset="0"/>
              </a:rPr>
              <a:t> (which have a wide range of activities, target groups, instruments, and geographical coverage) in countries with citizens with a high level of literacy, the BA methodology could incorporate the use of more specific tools for different types of </a:t>
            </a:r>
            <a:r>
              <a:rPr lang="en-GB" sz="8000" b="1" dirty="0" smtClean="0">
                <a:latin typeface="+mj-lt"/>
                <a:ea typeface="Calibri" panose="020F0502020204030204" pitchFamily="34" charset="0"/>
              </a:rPr>
              <a:t>respondents.</a:t>
            </a:r>
            <a:endParaRPr lang="en-GB" sz="8000" b="1" dirty="0"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defRPr/>
            </a:pPr>
            <a:r>
              <a:rPr lang="en-GB" sz="8000" b="1" dirty="0">
                <a:latin typeface="+mj-lt"/>
                <a:ea typeface="Calibri" panose="020F0502020204030204" pitchFamily="34" charset="0"/>
              </a:rPr>
              <a:t>Need to consider Communication Strategies that can be used not only to improve citizens understanding about civil society and CSOs, but specifically to ensure that ‘indirect’ beneficiaries of a programme like </a:t>
            </a:r>
            <a:r>
              <a:rPr lang="en-GB" sz="8000" b="1" dirty="0" err="1">
                <a:latin typeface="+mj-lt"/>
                <a:ea typeface="Calibri" panose="020F0502020204030204" pitchFamily="34" charset="0"/>
              </a:rPr>
              <a:t>Civica</a:t>
            </a:r>
            <a:r>
              <a:rPr lang="en-GB" sz="8000" b="1" dirty="0">
                <a:latin typeface="+mj-lt"/>
                <a:ea typeface="Calibri" panose="020F0502020204030204" pitchFamily="34" charset="0"/>
              </a:rPr>
              <a:t> </a:t>
            </a:r>
            <a:r>
              <a:rPr lang="en-GB" sz="8000" b="1" dirty="0" err="1">
                <a:latin typeface="+mj-lt"/>
                <a:ea typeface="Calibri" panose="020F0502020204030204" pitchFamily="34" charset="0"/>
              </a:rPr>
              <a:t>Mobilitas</a:t>
            </a:r>
            <a:r>
              <a:rPr lang="en-GB" sz="8000" b="1" dirty="0">
                <a:latin typeface="+mj-lt"/>
                <a:ea typeface="Calibri" panose="020F0502020204030204" pitchFamily="34" charset="0"/>
              </a:rPr>
              <a:t> can see the link between changes in their communities and the work of ‘direct’ beneficiaries.  </a:t>
            </a:r>
            <a:endParaRPr lang="en-GB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893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very much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3612" y="1181100"/>
            <a:ext cx="8534400" cy="3615267"/>
          </a:xfrm>
        </p:spPr>
        <p:txBody>
          <a:bodyPr/>
          <a:lstStyle/>
          <a:p>
            <a:pPr marL="0" indent="0" algn="r">
              <a:buNone/>
            </a:pPr>
            <a:r>
              <a:rPr lang="en-US" dirty="0" smtClean="0"/>
              <a:t> </a:t>
            </a:r>
            <a:r>
              <a:rPr lang="en-US" b="1" i="1" dirty="0"/>
              <a:t>Liljana Alceva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en-US" dirty="0" smtClean="0"/>
              <a:t>Consultant;</a:t>
            </a:r>
          </a:p>
          <a:p>
            <a:pPr marL="0" indent="0" algn="r">
              <a:buNone/>
            </a:pPr>
            <a:r>
              <a:rPr lang="en-US" dirty="0" smtClean="0"/>
              <a:t>Prima </a:t>
            </a:r>
            <a:r>
              <a:rPr lang="en-US" dirty="0"/>
              <a:t>Management Consulting Ltd, </a:t>
            </a:r>
            <a:r>
              <a:rPr lang="en-US" u="sng" dirty="0" smtClean="0">
                <a:hlinkClick r:id="rId2"/>
              </a:rPr>
              <a:t>liljana.alceva@primacons.com.mk</a:t>
            </a:r>
            <a:endParaRPr lang="en-US" u="sng" dirty="0" smtClean="0"/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b="1" i="1" dirty="0" smtClean="0"/>
              <a:t> Simon Forrester</a:t>
            </a:r>
            <a:r>
              <a:rPr lang="en-US" dirty="0" smtClean="0"/>
              <a:t>, </a:t>
            </a:r>
            <a:r>
              <a:rPr lang="en-US" dirty="0"/>
              <a:t>Managing </a:t>
            </a:r>
            <a:r>
              <a:rPr lang="en-US" dirty="0" smtClean="0"/>
              <a:t>Consultant;</a:t>
            </a:r>
          </a:p>
          <a:p>
            <a:pPr marL="0" indent="0" algn="r">
              <a:buNone/>
            </a:pPr>
            <a:r>
              <a:rPr lang="en-US" dirty="0" smtClean="0"/>
              <a:t>Eurasia </a:t>
            </a:r>
            <a:r>
              <a:rPr lang="en-US" dirty="0"/>
              <a:t>Social Change Ltd</a:t>
            </a:r>
            <a:r>
              <a:rPr lang="en-US" dirty="0" smtClean="0"/>
              <a:t>,; </a:t>
            </a:r>
            <a:r>
              <a:rPr lang="en-US" u="sng" dirty="0">
                <a:hlinkClick r:id="rId3"/>
              </a:rPr>
              <a:t>simon.forrester@eurasiasocialchange.com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92552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156</TotalTime>
  <Words>546</Words>
  <Application>Microsoft Office PowerPoint</Application>
  <PresentationFormat>Widescreen</PresentationFormat>
  <Paragraphs>92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Century Gothic</vt:lpstr>
      <vt:lpstr>Wingdings 3</vt:lpstr>
      <vt:lpstr>Slice</vt:lpstr>
      <vt:lpstr>Beneficiary Assessment methodology in the evaluation of the civil society program </vt:lpstr>
      <vt:lpstr>About Beneficiary assessment</vt:lpstr>
      <vt:lpstr>Beneficiary assessment</vt:lpstr>
      <vt:lpstr>PowerPoint Presentation</vt:lpstr>
      <vt:lpstr>About ba of civica mobilitas</vt:lpstr>
      <vt:lpstr>About ba of civica mobilitas</vt:lpstr>
      <vt:lpstr>Assessment of CM/lessons learned</vt:lpstr>
      <vt:lpstr>Thank you very much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Beneficiary Assessment methodology in the evaluation of the civil society program</dc:title>
  <dc:creator>Lile Alceva</dc:creator>
  <cp:lastModifiedBy>Lile Alceva</cp:lastModifiedBy>
  <cp:revision>27</cp:revision>
  <dcterms:created xsi:type="dcterms:W3CDTF">2021-11-21T20:55:29Z</dcterms:created>
  <dcterms:modified xsi:type="dcterms:W3CDTF">2021-11-22T12:48:29Z</dcterms:modified>
</cp:coreProperties>
</file>